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401" r:id="rId2"/>
    <p:sldId id="430" r:id="rId3"/>
    <p:sldId id="437" r:id="rId4"/>
    <p:sldId id="432" r:id="rId5"/>
    <p:sldId id="439" r:id="rId6"/>
    <p:sldId id="433" r:id="rId7"/>
    <p:sldId id="402" r:id="rId8"/>
    <p:sldId id="431" r:id="rId9"/>
    <p:sldId id="435" r:id="rId10"/>
  </p:sldIdLst>
  <p:sldSz cx="12192000" cy="6858000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60CF"/>
    <a:srgbClr val="192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浅色样式 3 - 强调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21" autoAdjust="0"/>
    <p:restoredTop sz="94660"/>
  </p:normalViewPr>
  <p:slideViewPr>
    <p:cSldViewPr snapToGrid="0">
      <p:cViewPr varScale="1">
        <p:scale>
          <a:sx n="58" d="100"/>
          <a:sy n="58" d="100"/>
        </p:scale>
        <p:origin x="522" y="12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2024/11/20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2024/11/20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2024/11/20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2024/11/20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2024/11/20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2024/11/20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2024/11/20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2024/11/20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2024/11/20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2024/11/20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2024/11/20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60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2024/11/20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25303" y="3576241"/>
            <a:ext cx="18727533" cy="3281759"/>
          </a:xfrm>
          <a:prstGeom prst="rect">
            <a:avLst/>
          </a:prstGeom>
        </p:spPr>
      </p:pic>
      <p:sp>
        <p:nvSpPr>
          <p:cNvPr id="8" name="文本框 3"/>
          <p:cNvSpPr txBox="1"/>
          <p:nvPr/>
        </p:nvSpPr>
        <p:spPr>
          <a:xfrm>
            <a:off x="1573530" y="1458595"/>
            <a:ext cx="8936990" cy="132207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000" b="1" kern="2200" cap="none" spc="600" normalizeH="0" baseline="0" noProof="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“</a:t>
            </a:r>
            <a:r>
              <a:rPr kumimoji="0" lang="zh-CN" altLang="en-US" sz="8000" b="1" kern="2200" cap="none" spc="600" normalizeH="0" baseline="0" noProof="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邮</a:t>
            </a:r>
            <a:r>
              <a:rPr lang="en-US" altLang="zh-CN" sz="8000" b="1" kern="2200" spc="60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”</a:t>
            </a:r>
            <a:r>
              <a:rPr kumimoji="0" lang="zh-CN" altLang="en-US" sz="8000" b="1" kern="2200" cap="none" spc="600" normalizeH="0" baseline="0" noProof="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趣·更精彩</a:t>
            </a:r>
          </a:p>
        </p:txBody>
      </p:sp>
      <p:sp>
        <p:nvSpPr>
          <p:cNvPr id="9" name="文本框 3"/>
          <p:cNvSpPr txBox="1"/>
          <p:nvPr/>
        </p:nvSpPr>
        <p:spPr>
          <a:xfrm>
            <a:off x="1201420" y="3194685"/>
            <a:ext cx="10858500" cy="5835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kern="2200" cap="none" spc="600" normalizeH="0" baseline="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南京邮电大学</a:t>
            </a:r>
            <a:r>
              <a:rPr kumimoji="0" lang="en-US" altLang="zh-CN" sz="3200" b="1" kern="2200" cap="none" spc="600" normalizeH="0" baseline="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2024</a:t>
            </a:r>
            <a:r>
              <a:rPr kumimoji="0" lang="zh-CN" altLang="en-US" sz="3200" b="1" kern="2200" cap="none" spc="600" normalizeH="0" baseline="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年教职工趣味运动会竞赛规程</a:t>
            </a:r>
          </a:p>
        </p:txBody>
      </p:sp>
      <p:sp>
        <p:nvSpPr>
          <p:cNvPr id="10" name="文本框 3"/>
          <p:cNvSpPr txBox="1"/>
          <p:nvPr/>
        </p:nvSpPr>
        <p:spPr>
          <a:xfrm>
            <a:off x="924560" y="4258310"/>
            <a:ext cx="10342245" cy="765175"/>
          </a:xfrm>
          <a:prstGeom prst="rect">
            <a:avLst/>
          </a:prstGeom>
          <a:noFill/>
          <a:effectLst/>
        </p:spPr>
        <p:txBody>
          <a:bodyPr wrap="square">
            <a:noAutofit/>
          </a:bodyPr>
          <a:lstStyle/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2200" cap="none" spc="600" normalizeH="0" baseline="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主办：南京邮电大学工会委员会</a:t>
            </a:r>
            <a:endParaRPr kumimoji="0" lang="en-US" altLang="zh-CN" sz="2400" b="1" kern="2200" cap="none" spc="600" normalizeH="0" baseline="0" noProof="0" dirty="0">
              <a:solidFill>
                <a:srgbClr val="FFFF00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2200" cap="none" spc="600" normalizeH="0" baseline="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协办：南京邮电大学体育部</a:t>
            </a:r>
          </a:p>
        </p:txBody>
      </p:sp>
      <p:sp>
        <p:nvSpPr>
          <p:cNvPr id="2" name="文本框 3"/>
          <p:cNvSpPr txBox="1"/>
          <p:nvPr>
            <p:custDataLst>
              <p:tags r:id="rId1"/>
            </p:custDataLst>
          </p:nvPr>
        </p:nvSpPr>
        <p:spPr>
          <a:xfrm>
            <a:off x="4552950" y="5486400"/>
            <a:ext cx="3682365" cy="490855"/>
          </a:xfrm>
          <a:prstGeom prst="rect">
            <a:avLst/>
          </a:prstGeom>
          <a:noFill/>
          <a:effectLst/>
        </p:spPr>
        <p:txBody>
          <a:bodyPr wrap="square">
            <a:noAutofit/>
          </a:bodyPr>
          <a:lstStyle/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2200" cap="none" spc="600" normalizeH="0" baseline="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二</a:t>
            </a:r>
            <a:r>
              <a:rPr kumimoji="0" lang="en-US" altLang="zh-CN" sz="2400" b="1" kern="2200" cap="none" spc="600" normalizeH="0" baseline="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O</a:t>
            </a:r>
            <a:r>
              <a:rPr kumimoji="0" lang="zh-CN" altLang="en-US" sz="2400" b="1" kern="2200" cap="none" spc="600" normalizeH="0" baseline="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二四年十二月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25303" y="3650536"/>
            <a:ext cx="18727533" cy="3281759"/>
          </a:xfrm>
          <a:prstGeom prst="rect">
            <a:avLst/>
          </a:prstGeom>
        </p:spPr>
      </p:pic>
      <p:sp>
        <p:nvSpPr>
          <p:cNvPr id="8" name="文本框 3"/>
          <p:cNvSpPr txBox="1"/>
          <p:nvPr/>
        </p:nvSpPr>
        <p:spPr>
          <a:xfrm>
            <a:off x="275477" y="216194"/>
            <a:ext cx="11916521" cy="156845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kern="2200" cap="none" spc="600" normalizeH="0" baseline="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一、活动时间：</a:t>
            </a:r>
            <a:r>
              <a:rPr kumimoji="0" lang="en-US" altLang="zh-CN" sz="3200" kern="2200" cap="none" spc="600" normalizeH="0" baseline="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2024</a:t>
            </a:r>
            <a:r>
              <a:rPr kumimoji="0" lang="zh-CN" altLang="en-US" sz="3200" kern="2200" cap="none" spc="600" normalizeH="0" baseline="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年</a:t>
            </a:r>
            <a:r>
              <a:rPr kumimoji="0" lang="en-US" altLang="zh-CN" sz="3200" kern="2200" cap="none" spc="600" normalizeH="0" baseline="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12</a:t>
            </a:r>
            <a:r>
              <a:rPr kumimoji="0" lang="zh-CN" altLang="en-US" sz="3200" kern="2200" cap="none" spc="600" normalizeH="0" baseline="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月</a:t>
            </a:r>
            <a:r>
              <a:rPr lang="en-US" altLang="zh-CN" sz="3200" kern="2200" spc="60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4</a:t>
            </a:r>
            <a:r>
              <a:rPr kumimoji="0" lang="zh-CN" altLang="en-US" sz="3200" kern="2200" cap="none" spc="600" normalizeH="0" baseline="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日</a:t>
            </a:r>
            <a:r>
              <a:rPr kumimoji="0" lang="en-US" altLang="zh-CN" sz="3200" kern="2200" cap="none" spc="600" normalizeH="0" baseline="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13:30-15:30</a:t>
            </a:r>
          </a:p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kern="2200" cap="none" spc="600" normalizeH="0" baseline="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二、活动地点</a:t>
            </a:r>
            <a:r>
              <a:rPr lang="en-US" altLang="zh-CN" sz="3200" kern="2200" spc="60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en-US" sz="3200" kern="2200" spc="60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仙林校区北田径场</a:t>
            </a:r>
            <a:endParaRPr kumimoji="0" lang="en-US" altLang="zh-CN" sz="3200" kern="2200" cap="none" spc="600" normalizeH="0" baseline="0" noProof="0" dirty="0">
              <a:solidFill>
                <a:srgbClr val="FFFF00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kern="2200" cap="none" spc="600" normalizeH="0" baseline="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三、活动内容：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183646"/>
              </p:ext>
            </p:extLst>
          </p:nvPr>
        </p:nvGraphicFramePr>
        <p:xfrm>
          <a:off x="1064055" y="1967093"/>
          <a:ext cx="10745767" cy="4298795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4480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25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93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49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807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879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项目名称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参赛人数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开始时间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地点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人员安排要求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1" i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颁奖仪式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  <a:buNone/>
                      </a:pP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i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13:30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 i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北田径场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1" i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第五十五届运动会教工团体总分前八名单位代表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3701731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1" i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整队热身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1" i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全体队员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1" i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13:30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1" i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北田径场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1" i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各分工会按序举牌列队，由体育教练带领集体热身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穿越浮桥</a:t>
                      </a:r>
                      <a:endParaRPr lang="zh-CN" altLang="en-US" sz="1800" b="1" i="0" u="none" strike="noStrike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17</a:t>
                      </a:r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人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13:50</a:t>
                      </a:r>
                      <a:endParaRPr lang="en-US" altLang="zh-CN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北田径场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每组派</a:t>
                      </a:r>
                      <a:r>
                        <a:rPr lang="en-US" altLang="zh-CN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名队员搭桥，</a:t>
                      </a:r>
                      <a:r>
                        <a:rPr lang="en-US" altLang="zh-CN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名队员穿越，男女比例不限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鼓动人心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9</a:t>
                      </a:r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人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13:50</a:t>
                      </a:r>
                      <a:endParaRPr lang="en-US" altLang="zh-CN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北田径场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每组派</a:t>
                      </a:r>
                      <a:r>
                        <a:rPr lang="en-US" altLang="zh-CN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名队员摆球，</a:t>
                      </a:r>
                      <a:r>
                        <a:rPr lang="en-US" altLang="zh-CN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名队员颠球，男女比例不限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集体跳绳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人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13:50</a:t>
                      </a:r>
                      <a:endParaRPr lang="en-US" altLang="zh-CN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北田径场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每组派</a:t>
                      </a:r>
                      <a:r>
                        <a:rPr lang="en-US" altLang="zh-CN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名队员参赛，要求男队员不少于</a:t>
                      </a:r>
                      <a:r>
                        <a:rPr lang="en-US" altLang="zh-CN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名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三向拔河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人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13:50</a:t>
                      </a:r>
                      <a:endParaRPr lang="en-US" altLang="zh-CN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北田径场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每组派</a:t>
                      </a:r>
                      <a:r>
                        <a:rPr lang="en-US" altLang="zh-CN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名队员参赛，要求女队员不少于</a:t>
                      </a:r>
                      <a:r>
                        <a:rPr lang="en-US" altLang="zh-CN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名</a:t>
                      </a:r>
                      <a:endParaRPr lang="en-US" altLang="zh-CN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为爱疯抢</a:t>
                      </a:r>
                      <a:endParaRPr lang="zh-CN" altLang="en-US" sz="1800" b="1" i="0" u="none" strike="noStrike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r>
                        <a:rPr lang="zh-CN" altLang="en-US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人</a:t>
                      </a:r>
                      <a:endParaRPr lang="zh-CN" altLang="en-US" sz="1800" b="1" i="0" u="none" strike="noStrike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14:30</a:t>
                      </a:r>
                      <a:endParaRPr lang="en-US" altLang="zh-CN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北田径场</a:t>
                      </a:r>
                      <a:endParaRPr lang="zh-CN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每组推荐</a:t>
                      </a:r>
                      <a:r>
                        <a:rPr lang="en-US" altLang="zh-CN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r>
                        <a:rPr lang="zh-CN" alt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名队员参赛，要求必须是中干</a:t>
                      </a:r>
                      <a:endParaRPr lang="en-US" altLang="zh-CN" sz="1800" b="1" i="0" u="none" strike="noStrike" dirty="0">
                        <a:solidFill>
                          <a:schemeClr val="bg1"/>
                        </a:solidFill>
                        <a:effectLst/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1135008" y="6421926"/>
            <a:ext cx="8655685" cy="3543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effectLst/>
                <a:sym typeface="+mn-ea"/>
              </a:rPr>
              <a:t> 友情提醒：</a:t>
            </a:r>
            <a:r>
              <a:rPr lang="en-US" altLang="zh-CN" b="1" dirty="0">
                <a:solidFill>
                  <a:schemeClr val="bg1"/>
                </a:solidFill>
                <a:effectLst/>
                <a:sym typeface="+mn-ea"/>
              </a:rPr>
              <a:t>12</a:t>
            </a:r>
            <a:r>
              <a:rPr lang="zh-CN" altLang="en-US" b="1" dirty="0">
                <a:solidFill>
                  <a:schemeClr val="bg1"/>
                </a:solidFill>
                <a:effectLst/>
                <a:sym typeface="+mn-ea"/>
              </a:rPr>
              <a:t>月</a:t>
            </a:r>
            <a:r>
              <a:rPr lang="en-US" altLang="zh-CN" b="1" dirty="0">
                <a:solidFill>
                  <a:schemeClr val="bg1"/>
                </a:solidFill>
                <a:sym typeface="+mn-ea"/>
              </a:rPr>
              <a:t>4</a:t>
            </a:r>
            <a:r>
              <a:rPr lang="zh-CN" altLang="en-US" b="1" dirty="0">
                <a:solidFill>
                  <a:schemeClr val="bg1"/>
                </a:solidFill>
                <a:effectLst/>
                <a:sym typeface="+mn-ea"/>
              </a:rPr>
              <a:t>日1</a:t>
            </a:r>
            <a:r>
              <a:rPr lang="en-US" altLang="zh-CN" b="1" dirty="0">
                <a:solidFill>
                  <a:schemeClr val="bg1"/>
                </a:solidFill>
                <a:effectLst/>
                <a:sym typeface="+mn-ea"/>
              </a:rPr>
              <a:t>3</a:t>
            </a:r>
            <a:r>
              <a:rPr lang="zh-CN" altLang="en-US" b="1" dirty="0">
                <a:solidFill>
                  <a:schemeClr val="bg1"/>
                </a:solidFill>
                <a:effectLst/>
                <a:sym typeface="+mn-ea"/>
              </a:rPr>
              <a:t>:</a:t>
            </a:r>
            <a:r>
              <a:rPr lang="en-US" altLang="zh-CN" b="1" dirty="0">
                <a:solidFill>
                  <a:schemeClr val="bg1"/>
                </a:solidFill>
                <a:sym typeface="+mn-ea"/>
              </a:rPr>
              <a:t>1</a:t>
            </a:r>
            <a:r>
              <a:rPr lang="zh-CN" altLang="en-US" b="1" dirty="0">
                <a:solidFill>
                  <a:schemeClr val="bg1"/>
                </a:solidFill>
                <a:effectLst/>
                <a:sym typeface="+mn-ea"/>
              </a:rPr>
              <a:t>0，请</a:t>
            </a:r>
            <a:r>
              <a:rPr lang="zh-CN" altLang="en-US" b="1" dirty="0">
                <a:solidFill>
                  <a:schemeClr val="bg1"/>
                </a:solidFill>
                <a:effectLst/>
              </a:rPr>
              <a:t>分工会领队到</a:t>
            </a:r>
            <a:r>
              <a:rPr lang="zh-CN" altLang="en-US" b="1" dirty="0">
                <a:solidFill>
                  <a:schemeClr val="bg1"/>
                </a:solidFill>
                <a:effectLst/>
                <a:sym typeface="+mn-ea"/>
              </a:rPr>
              <a:t>田径场教工之家（102室）</a:t>
            </a:r>
            <a:r>
              <a:rPr lang="zh-CN" altLang="en-US" b="1" dirty="0">
                <a:solidFill>
                  <a:schemeClr val="bg1"/>
                </a:solidFill>
                <a:effectLst/>
              </a:rPr>
              <a:t>签到、抽签。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7402" y="3732781"/>
            <a:ext cx="18727533" cy="3281759"/>
          </a:xfrm>
          <a:prstGeom prst="rect">
            <a:avLst/>
          </a:prstGeom>
        </p:spPr>
      </p:pic>
      <p:sp>
        <p:nvSpPr>
          <p:cNvPr id="3" name="文本框 3"/>
          <p:cNvSpPr txBox="1"/>
          <p:nvPr/>
        </p:nvSpPr>
        <p:spPr>
          <a:xfrm>
            <a:off x="275590" y="251460"/>
            <a:ext cx="5894705" cy="674370"/>
          </a:xfrm>
          <a:prstGeom prst="rect">
            <a:avLst/>
          </a:prstGeom>
          <a:noFill/>
          <a:effectLst/>
        </p:spPr>
        <p:txBody>
          <a:bodyPr wrap="square">
            <a:no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kern="2200" cap="none" spc="600" normalizeH="0" baseline="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四、竞赛项目及规则</a:t>
            </a:r>
            <a:endParaRPr lang="en-US" altLang="zh-CN" sz="3200" kern="2200" spc="600" dirty="0">
              <a:solidFill>
                <a:srgbClr val="FFFF00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kern="2200" spc="60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   </a:t>
            </a:r>
            <a:endParaRPr kumimoji="0" lang="zh-CN" altLang="en-US" sz="3200" kern="2200" cap="none" spc="600" normalizeH="0" baseline="0" noProof="0" dirty="0">
              <a:solidFill>
                <a:srgbClr val="FFFF00"/>
              </a:solidFill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  <p:pic>
        <p:nvPicPr>
          <p:cNvPr id="4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849" y="3247151"/>
            <a:ext cx="5005322" cy="33407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33803" y="3256676"/>
            <a:ext cx="5005322" cy="33248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3"/>
          <p:cNvSpPr txBox="1"/>
          <p:nvPr/>
        </p:nvSpPr>
        <p:spPr>
          <a:xfrm>
            <a:off x="752474" y="1275715"/>
            <a:ext cx="10186651" cy="193802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R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参赛人数：</a:t>
            </a:r>
            <a:r>
              <a:rPr kumimoji="0" lang="en-US" altLang="zh-CN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17</a:t>
            </a: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人（男女比例不限）</a:t>
            </a:r>
          </a:p>
          <a:p>
            <a:pPr marR="0" algn="just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比赛采用计时制，</a:t>
            </a:r>
            <a:r>
              <a:rPr kumimoji="0" lang="en-US" altLang="zh-CN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12</a:t>
            </a: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名队员双手拉住网孔，配合撑起整张网，站立于等待区。裁判发令后，其余</a:t>
            </a:r>
            <a:r>
              <a:rPr kumimoji="0" lang="en-US" altLang="zh-CN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5</a:t>
            </a: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人陆续在网上方爬行，赛程</a:t>
            </a:r>
            <a:r>
              <a:rPr kumimoji="0" lang="en-US" altLang="zh-CN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6</a:t>
            </a: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米。以最后一名队员爬到对面并跳下网为计时终止时间，用时少者名次列前。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33120" y="901700"/>
            <a:ext cx="25304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kern="2200" spc="60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1.</a:t>
            </a:r>
            <a:r>
              <a:rPr lang="zh-CN" altLang="en-US" sz="3200" kern="2200" spc="60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穿越浮桥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7402" y="3732781"/>
            <a:ext cx="18727533" cy="3281759"/>
          </a:xfrm>
          <a:prstGeom prst="rect">
            <a:avLst/>
          </a:prstGeom>
        </p:spPr>
      </p:pic>
      <p:sp>
        <p:nvSpPr>
          <p:cNvPr id="3" name="文本框 3"/>
          <p:cNvSpPr txBox="1"/>
          <p:nvPr/>
        </p:nvSpPr>
        <p:spPr>
          <a:xfrm>
            <a:off x="292735" y="814070"/>
            <a:ext cx="3754120" cy="5835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kern="2200" spc="60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2.</a:t>
            </a:r>
            <a:r>
              <a:rPr lang="zh-CN" altLang="en-US" sz="3200" kern="2200" spc="60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鼓动人心</a:t>
            </a:r>
            <a:endParaRPr kumimoji="0" lang="zh-CN" altLang="en-US" sz="3200" kern="2200" cap="none" spc="600" normalizeH="0" baseline="0" noProof="0" dirty="0">
              <a:solidFill>
                <a:srgbClr val="FFFF00"/>
              </a:solidFill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  <p:sp>
        <p:nvSpPr>
          <p:cNvPr id="7" name="文本框 3"/>
          <p:cNvSpPr txBox="1"/>
          <p:nvPr/>
        </p:nvSpPr>
        <p:spPr>
          <a:xfrm>
            <a:off x="866775" y="1275080"/>
            <a:ext cx="9777263" cy="2345963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R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参赛人数：</a:t>
            </a:r>
            <a:r>
              <a:rPr kumimoji="0" lang="en-US" altLang="zh-CN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9</a:t>
            </a: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人（男女比例不限）</a:t>
            </a:r>
          </a:p>
          <a:p>
            <a:pPr marR="0" algn="just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每队选取</a:t>
            </a:r>
            <a:r>
              <a:rPr kumimoji="0" lang="en-US" altLang="zh-CN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名队员作为放球手，其他</a:t>
            </a:r>
            <a:r>
              <a:rPr kumimoji="0" lang="en-US" altLang="zh-CN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8</a:t>
            </a: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名队员手中每人至少牵拉一根绳子将鼓支撑起来，然后将一个排球放在鼓面上。在规定的时间内，使鼓有节奏地平稳地把球连续地颠起，过程中球不得落到鼓面以外的其他地方，总颠球数多者获胜。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55094" y="3621043"/>
            <a:ext cx="4788944" cy="3196317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960" y="3621044"/>
            <a:ext cx="4530572" cy="320838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C0E4671C-9209-4DA1-9775-BD13ADFAFB56}"/>
              </a:ext>
            </a:extLst>
          </p:cNvPr>
          <p:cNvSpPr txBox="1"/>
          <p:nvPr/>
        </p:nvSpPr>
        <p:spPr>
          <a:xfrm>
            <a:off x="280988" y="155288"/>
            <a:ext cx="93630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2200" cap="none" spc="60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四、竞赛项目及规则</a:t>
            </a:r>
            <a:endParaRPr kumimoji="0" lang="en-US" altLang="zh-CN" sz="3200" b="0" i="0" u="none" strike="noStrike" kern="2200" cap="none" spc="6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7402" y="3732781"/>
            <a:ext cx="18727533" cy="3281759"/>
          </a:xfrm>
          <a:prstGeom prst="rect">
            <a:avLst/>
          </a:prstGeom>
        </p:spPr>
      </p:pic>
      <p:sp>
        <p:nvSpPr>
          <p:cNvPr id="3" name="文本框 3"/>
          <p:cNvSpPr txBox="1"/>
          <p:nvPr/>
        </p:nvSpPr>
        <p:spPr>
          <a:xfrm>
            <a:off x="275590" y="251460"/>
            <a:ext cx="5894705" cy="674370"/>
          </a:xfrm>
          <a:prstGeom prst="rect">
            <a:avLst/>
          </a:prstGeom>
          <a:noFill/>
          <a:effectLst/>
        </p:spPr>
        <p:txBody>
          <a:bodyPr wrap="square">
            <a:no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kern="2200" cap="none" spc="600" normalizeH="0" baseline="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四、竞赛项目及规则</a:t>
            </a:r>
            <a:endParaRPr lang="en-US" altLang="zh-CN" sz="3200" kern="2200" spc="600" dirty="0">
              <a:solidFill>
                <a:srgbClr val="FFFF00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kern="2200" spc="60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   </a:t>
            </a:r>
            <a:endParaRPr kumimoji="0" lang="zh-CN" altLang="en-US" sz="3200" kern="2200" cap="none" spc="600" normalizeH="0" baseline="0" noProof="0" dirty="0">
              <a:solidFill>
                <a:srgbClr val="FFFF00"/>
              </a:solidFill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  <p:sp>
        <p:nvSpPr>
          <p:cNvPr id="7" name="文本框 3"/>
          <p:cNvSpPr txBox="1"/>
          <p:nvPr/>
        </p:nvSpPr>
        <p:spPr>
          <a:xfrm>
            <a:off x="989556" y="1388449"/>
            <a:ext cx="8868428" cy="1884298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参赛人数：</a:t>
            </a:r>
            <a:r>
              <a:rPr kumimoji="0" lang="en-US" altLang="zh-CN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10</a:t>
            </a:r>
            <a:r>
              <a:rPr lang="zh-CN" altLang="en-US" sz="2000" b="1" kern="2200" spc="6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人（男</a:t>
            </a: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队员不少于</a:t>
            </a:r>
            <a:r>
              <a:rPr kumimoji="0" lang="en-US" altLang="zh-CN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人）</a:t>
            </a:r>
          </a:p>
          <a:p>
            <a:pPr marR="0" algn="just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计时开始，除摇绳</a:t>
            </a:r>
            <a:r>
              <a:rPr kumimoji="0" lang="en-US" altLang="zh-CN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人，其余</a:t>
            </a:r>
            <a:r>
              <a:rPr lang="en-US" altLang="zh-CN" sz="2000" b="1" kern="2200" spc="6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8</a:t>
            </a:r>
            <a:r>
              <a:rPr lang="zh-CN" altLang="en-US" sz="2000" b="1" kern="2200" spc="6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人</a:t>
            </a: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联排齐跳，如有中断，不停表，队伍重新组织再起跳。每队各</a:t>
            </a:r>
            <a:r>
              <a:rPr lang="en-US" altLang="zh-CN" sz="2000" b="1" kern="2200" spc="6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分钟，记齐跳成功次数，次数多的队伍排名靠前。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33120" y="901700"/>
            <a:ext cx="280543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kern="2200" spc="60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3.</a:t>
            </a:r>
            <a:r>
              <a:rPr lang="zh-CN" altLang="en-US" sz="3200" kern="2200" spc="60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集体跳绳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F2784BE9-9311-4362-89A6-9F9F9D0AB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6812" y="3429000"/>
            <a:ext cx="4370872" cy="302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277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7402" y="3732781"/>
            <a:ext cx="18727533" cy="3281759"/>
          </a:xfrm>
          <a:prstGeom prst="rect">
            <a:avLst/>
          </a:prstGeom>
        </p:spPr>
      </p:pic>
      <p:sp>
        <p:nvSpPr>
          <p:cNvPr id="3" name="文本框 3"/>
          <p:cNvSpPr txBox="1"/>
          <p:nvPr/>
        </p:nvSpPr>
        <p:spPr>
          <a:xfrm>
            <a:off x="421005" y="385445"/>
            <a:ext cx="3387725" cy="5835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kern="2200" spc="60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4.</a:t>
            </a:r>
            <a:r>
              <a:rPr lang="zh-CN" altLang="en-US" sz="3200" kern="2200" spc="60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三向拔河</a:t>
            </a:r>
            <a:endParaRPr kumimoji="0" lang="zh-CN" altLang="en-US" sz="3200" kern="2200" cap="none" spc="600" normalizeH="0" baseline="0" noProof="0" dirty="0">
              <a:solidFill>
                <a:srgbClr val="FFFF00"/>
              </a:solidFill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  <p:sp>
        <p:nvSpPr>
          <p:cNvPr id="7" name="文本框 3"/>
          <p:cNvSpPr txBox="1"/>
          <p:nvPr/>
        </p:nvSpPr>
        <p:spPr>
          <a:xfrm>
            <a:off x="603250" y="1002665"/>
            <a:ext cx="10512425" cy="2399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R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参赛人数：</a:t>
            </a:r>
            <a:r>
              <a:rPr kumimoji="0" lang="en-US" altLang="zh-CN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10</a:t>
            </a: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人（女队员不少于</a:t>
            </a:r>
            <a:r>
              <a:rPr kumimoji="0" lang="en-US" altLang="zh-CN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人）</a:t>
            </a:r>
          </a:p>
          <a:p>
            <a:pPr marR="0" algn="just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三队各派</a:t>
            </a:r>
            <a:r>
              <a:rPr kumimoji="0" lang="en-US" altLang="zh-CN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10</a:t>
            </a: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名队员，呈三向分别执绳索的一端，裁判发令后，用力拉绳，以将绳子中间的圆环拉到自己区域出圈为胜。比赛采用淘汰制，初赛通过抽签确认对抗组（如有轮空直接晋级），一方胜出后进入复赛，再由抽签确认对抗组，一方胜出后进入决赛，最终分出冠亚军。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8570" y="3455672"/>
            <a:ext cx="4805505" cy="3201820"/>
          </a:xfrm>
          <a:prstGeom prst="rect">
            <a:avLst/>
          </a:prstGeom>
        </p:spPr>
      </p:pic>
      <p:pic>
        <p:nvPicPr>
          <p:cNvPr id="100" name="图片 9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10325" y="3429000"/>
            <a:ext cx="4705350" cy="322849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25303" y="3576241"/>
            <a:ext cx="18727533" cy="3281759"/>
          </a:xfrm>
          <a:prstGeom prst="rect">
            <a:avLst/>
          </a:prstGeom>
        </p:spPr>
      </p:pic>
      <p:sp>
        <p:nvSpPr>
          <p:cNvPr id="9" name="文本框 3"/>
          <p:cNvSpPr txBox="1"/>
          <p:nvPr/>
        </p:nvSpPr>
        <p:spPr>
          <a:xfrm>
            <a:off x="1007110" y="385445"/>
            <a:ext cx="2634615" cy="5835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kern="2200" spc="60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5.</a:t>
            </a:r>
            <a:r>
              <a:rPr lang="zh-CN" altLang="en-US" sz="3200" kern="2200" spc="60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为爱疯抢</a:t>
            </a:r>
            <a:endParaRPr kumimoji="0" lang="zh-CN" altLang="en-US" sz="3200" kern="2200" cap="none" spc="600" normalizeH="0" baseline="0" noProof="0" dirty="0">
              <a:solidFill>
                <a:srgbClr val="FFFF00"/>
              </a:solidFill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  <p:sp>
        <p:nvSpPr>
          <p:cNvPr id="10" name="文本框 3"/>
          <p:cNvSpPr txBox="1"/>
          <p:nvPr/>
        </p:nvSpPr>
        <p:spPr>
          <a:xfrm>
            <a:off x="1078230" y="1002665"/>
            <a:ext cx="10237470" cy="1884298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R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参赛人数：</a:t>
            </a:r>
            <a:r>
              <a:rPr kumimoji="0" lang="en-US" altLang="zh-CN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人（中层干部</a:t>
            </a:r>
            <a:r>
              <a:rPr kumimoji="0" lang="en-US" altLang="zh-CN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人）</a:t>
            </a:r>
          </a:p>
          <a:p>
            <a:pPr marR="0" algn="just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各分工会推选</a:t>
            </a:r>
            <a:r>
              <a:rPr kumimoji="0" lang="en-US" altLang="zh-CN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名中层干部，为本分工会参赛的教职工抢零食，多抢多得，抢完为止，其他人员不得进场哄抢。抢得的成果归各自分工会，由分工会自行分配。 </a:t>
            </a:r>
          </a:p>
        </p:txBody>
      </p:sp>
      <p:pic>
        <p:nvPicPr>
          <p:cNvPr id="11" name="图片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6365" y="3071051"/>
            <a:ext cx="4705986" cy="325354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4935" y="3052366"/>
            <a:ext cx="5444629" cy="328175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7402" y="3732781"/>
            <a:ext cx="18727533" cy="3281759"/>
          </a:xfrm>
          <a:prstGeom prst="rect">
            <a:avLst/>
          </a:prstGeom>
        </p:spPr>
      </p:pic>
      <p:sp>
        <p:nvSpPr>
          <p:cNvPr id="3" name="文本框 3"/>
          <p:cNvSpPr txBox="1"/>
          <p:nvPr/>
        </p:nvSpPr>
        <p:spPr>
          <a:xfrm>
            <a:off x="307975" y="294640"/>
            <a:ext cx="3656965" cy="674370"/>
          </a:xfrm>
          <a:prstGeom prst="rect">
            <a:avLst/>
          </a:prstGeom>
          <a:noFill/>
          <a:effectLst/>
        </p:spPr>
        <p:txBody>
          <a:bodyPr wrap="square">
            <a:no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kern="2200" cap="none" spc="600" normalizeH="0" baseline="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五、注意事项</a:t>
            </a:r>
            <a:endParaRPr lang="en-US" altLang="zh-CN" sz="3200" kern="2200" spc="600" dirty="0">
              <a:solidFill>
                <a:srgbClr val="FFFF00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kern="2200" spc="60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   </a:t>
            </a:r>
            <a:endParaRPr kumimoji="0" lang="zh-CN" altLang="en-US" sz="3200" kern="2200" cap="none" spc="600" normalizeH="0" baseline="0" noProof="0" dirty="0">
              <a:solidFill>
                <a:srgbClr val="FFFF00"/>
              </a:solidFill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  <p:sp>
        <p:nvSpPr>
          <p:cNvPr id="7" name="文本框 3"/>
          <p:cNvSpPr txBox="1"/>
          <p:nvPr/>
        </p:nvSpPr>
        <p:spPr>
          <a:xfrm>
            <a:off x="1172210" y="1524000"/>
            <a:ext cx="9843770" cy="3388360"/>
          </a:xfrm>
          <a:prstGeom prst="rect">
            <a:avLst/>
          </a:prstGeom>
          <a:noFill/>
          <a:effectLst/>
        </p:spPr>
        <p:txBody>
          <a:bodyPr wrap="square">
            <a:noAutofit/>
          </a:bodyPr>
          <a:lstStyle/>
          <a:p>
            <a:pPr marR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20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1、</a:t>
            </a:r>
            <a:r>
              <a:rPr kumimoji="0" sz="24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运动员需提前10分钟到场，如不能到场，视为弃权。</a:t>
            </a:r>
          </a:p>
          <a:p>
            <a:pPr marR="0" algn="just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4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kumimoji="0" sz="24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运动员尊重裁判员判罚，若对裁判员的判罚有疑义，由领队向裁判长申诉。</a:t>
            </a:r>
          </a:p>
          <a:p>
            <a:pPr marR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kumimoji="0" sz="24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、双方啦啦队不得在比赛区一米内为本队加油助威。</a:t>
            </a:r>
          </a:p>
          <a:p>
            <a:pPr marR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4</a:t>
            </a:r>
            <a:r>
              <a:rPr kumimoji="0" sz="2400" b="1" kern="2200" cap="none" spc="600" normalizeH="0" baseline="0" noProof="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、纪念品的发放以裁判员提供活动记录表的具体信息为依据。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25303" y="3576241"/>
            <a:ext cx="18727533" cy="3281759"/>
          </a:xfrm>
          <a:prstGeom prst="rect">
            <a:avLst/>
          </a:prstGeom>
        </p:spPr>
      </p:pic>
      <p:sp>
        <p:nvSpPr>
          <p:cNvPr id="8" name="文本框 3"/>
          <p:cNvSpPr txBox="1"/>
          <p:nvPr/>
        </p:nvSpPr>
        <p:spPr>
          <a:xfrm>
            <a:off x="1577975" y="1782445"/>
            <a:ext cx="8774430" cy="119888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kern="2200" cap="none" spc="600" normalizeH="0" baseline="0" noProof="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“</a:t>
            </a:r>
            <a:r>
              <a:rPr kumimoji="0" lang="zh-CN" altLang="en-US" sz="7200" b="1" kern="2200" cap="none" spc="600" normalizeH="0" baseline="0" noProof="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邮</a:t>
            </a:r>
            <a:r>
              <a:rPr kumimoji="0" lang="en-US" altLang="zh-CN" sz="7200" b="1" kern="2200" cap="none" spc="600" normalizeH="0" baseline="0" noProof="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”</a:t>
            </a:r>
            <a:r>
              <a:rPr kumimoji="0" lang="zh-CN" altLang="en-US" sz="7200" b="1" kern="2200" cap="none" spc="600" normalizeH="0" baseline="0" noProof="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趣</a:t>
            </a:r>
            <a:r>
              <a:rPr kumimoji="0" lang="en-US" altLang="zh-CN" sz="7200" b="1" kern="2200" cap="none" spc="600" normalizeH="0" baseline="0" noProof="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 </a:t>
            </a:r>
            <a:r>
              <a:rPr kumimoji="0" lang="en-US" altLang="zh-CN" sz="7200" b="1" kern="2200" cap="none" spc="600" normalizeH="0" baseline="0" noProof="0" dirty="0">
                <a:solidFill>
                  <a:srgbClr val="FFFF00"/>
                </a:solidFill>
                <a:latin typeface="黑体" panose="02010600030101010101" charset="-122"/>
                <a:ea typeface="黑体" panose="02010600030101010101" charset="-122"/>
                <a:cs typeface="华文行楷" panose="02010800040101010101" charset="-122"/>
              </a:rPr>
              <a:t>·</a:t>
            </a:r>
            <a:r>
              <a:rPr kumimoji="0" lang="zh-CN" altLang="en-US" sz="7200" b="1" kern="2200" cap="none" spc="600" normalizeH="0" baseline="0" noProof="0" dirty="0">
                <a:solidFill>
                  <a:srgbClr val="FFFF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更精彩</a:t>
            </a:r>
          </a:p>
        </p:txBody>
      </p:sp>
      <p:sp>
        <p:nvSpPr>
          <p:cNvPr id="10" name="文本框 3"/>
          <p:cNvSpPr txBox="1"/>
          <p:nvPr/>
        </p:nvSpPr>
        <p:spPr>
          <a:xfrm>
            <a:off x="3042285" y="3693795"/>
            <a:ext cx="6757035" cy="110680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6600" b="1" kern="2200" spc="600" noProof="0" dirty="0">
                <a:solidFill>
                  <a:srgbClr val="FFFF00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  <a:sym typeface="+mn-ea"/>
              </a:rPr>
              <a:t>大家动起来！</a:t>
            </a:r>
            <a:endParaRPr kumimoji="0" lang="zh-CN" altLang="en-US" sz="6600" b="1" kern="2200" cap="none" spc="600" normalizeH="0" baseline="0" noProof="0" dirty="0">
              <a:solidFill>
                <a:srgbClr val="FFFF00"/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jQ5ZjgyOGJiMzQwZTMzODE1MGMwMzVjMDBhZTQ2ZmY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712</Words>
  <Application>Microsoft Office PowerPoint</Application>
  <PresentationFormat>宽屏</PresentationFormat>
  <Paragraphs>76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7" baseType="lpstr">
      <vt:lpstr>仿宋</vt:lpstr>
      <vt:lpstr>黑体</vt:lpstr>
      <vt:lpstr>华文行楷</vt:lpstr>
      <vt:lpstr>Arial</vt:lpstr>
      <vt:lpstr>Calibri</vt:lpstr>
      <vt:lpstr>Calibri Light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kingman</dc:creator>
  <cp:lastModifiedBy>祉茗 王</cp:lastModifiedBy>
  <cp:revision>80</cp:revision>
  <dcterms:created xsi:type="dcterms:W3CDTF">2015-05-05T08:02:00Z</dcterms:created>
  <dcterms:modified xsi:type="dcterms:W3CDTF">2024-11-20T01:21:32Z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2052-12.1.0.15712</vt:lpwstr>
  </property>
  <property fmtid="{D5CDD505-2E9C-101B-9397-08002B2CF9AE}" pid="3" name="ICV">
    <vt:lpwstr>2589E39CAD4244F1801AD497FA18715E_13</vt:lpwstr>
  </property>
</Properties>
</file>